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5" r:id="rId1"/>
  </p:sldMasterIdLst>
  <p:notesMasterIdLst>
    <p:notesMasterId r:id="rId10"/>
  </p:notesMasterIdLst>
  <p:sldIdLst>
    <p:sldId id="256" r:id="rId2"/>
    <p:sldId id="257" r:id="rId3"/>
    <p:sldId id="258" r:id="rId4"/>
    <p:sldId id="260" r:id="rId5"/>
    <p:sldId id="259"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97938C-A3BA-D4D3-41ED-59A0A7C1007A}" v="1" dt="2024-05-05T11:27:04.165"/>
    <p1510:client id="{7B2678C9-629B-A714-73D9-21622C040DB0}" v="66" dt="2024-05-05T08:57:15.3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1" autoAdjust="0"/>
    <p:restoredTop sz="95226" autoAdjust="0"/>
  </p:normalViewPr>
  <p:slideViewPr>
    <p:cSldViewPr snapToGrid="0">
      <p:cViewPr varScale="1">
        <p:scale>
          <a:sx n="86" d="100"/>
          <a:sy n="86" d="100"/>
        </p:scale>
        <p:origin x="42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5T09:33:59.440"/>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05T10:57:06.874"/>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jpeg>
</file>

<file path=ppt/media/image2.png>
</file>

<file path=ppt/media/image20.pn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CE7E98-C15F-40D3-9138-551E18AECF70}" type="datetimeFigureOut">
              <a:rPr lang="en-GB" smtClean="0"/>
              <a:t>05/05/2024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A0962-E089-47CF-95D1-3C63AD848635}" type="slidenum">
              <a:rPr lang="en-GB" smtClean="0"/>
              <a:t>‹#›</a:t>
            </a:fld>
            <a:endParaRPr lang="en-GB" dirty="0"/>
          </a:p>
        </p:txBody>
      </p:sp>
    </p:spTree>
    <p:extLst>
      <p:ext uri="{BB962C8B-B14F-4D97-AF65-F5344CB8AC3E}">
        <p14:creationId xmlns:p14="http://schemas.microsoft.com/office/powerpoint/2010/main" val="2439910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BDA0962-E089-47CF-95D1-3C63AD848635}" type="slidenum">
              <a:rPr lang="en-GB" smtClean="0"/>
              <a:t>2</a:t>
            </a:fld>
            <a:endParaRPr lang="en-GB" dirty="0"/>
          </a:p>
        </p:txBody>
      </p:sp>
    </p:spTree>
    <p:extLst>
      <p:ext uri="{BB962C8B-B14F-4D97-AF65-F5344CB8AC3E}">
        <p14:creationId xmlns:p14="http://schemas.microsoft.com/office/powerpoint/2010/main" val="1694386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endParaRPr lang="en-GB" dirty="0">
              <a:effectLst/>
              <a:latin typeface="Calibri" panose="020F0502020204030204" pitchFamily="34" charset="0"/>
              <a:ea typeface="等线" panose="02010600030101010101" pitchFamily="2" charset="-122"/>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BDA0962-E089-47CF-95D1-3C63AD848635}" type="slidenum">
              <a:rPr lang="en-GB" smtClean="0"/>
              <a:t>3</a:t>
            </a:fld>
            <a:endParaRPr lang="en-GB" dirty="0"/>
          </a:p>
        </p:txBody>
      </p:sp>
    </p:spTree>
    <p:extLst>
      <p:ext uri="{BB962C8B-B14F-4D97-AF65-F5344CB8AC3E}">
        <p14:creationId xmlns:p14="http://schemas.microsoft.com/office/powerpoint/2010/main" val="1985706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BDA0962-E089-47CF-95D1-3C63AD848635}" type="slidenum">
              <a:rPr lang="en-GB" smtClean="0"/>
              <a:t>4</a:t>
            </a:fld>
            <a:endParaRPr lang="en-GB" dirty="0"/>
          </a:p>
        </p:txBody>
      </p:sp>
    </p:spTree>
    <p:extLst>
      <p:ext uri="{BB962C8B-B14F-4D97-AF65-F5344CB8AC3E}">
        <p14:creationId xmlns:p14="http://schemas.microsoft.com/office/powerpoint/2010/main" val="1973669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BDA0962-E089-47CF-95D1-3C63AD848635}" type="slidenum">
              <a:rPr lang="en-GB" smtClean="0"/>
              <a:t>6</a:t>
            </a:fld>
            <a:endParaRPr lang="en-GB" dirty="0"/>
          </a:p>
        </p:txBody>
      </p:sp>
    </p:spTree>
    <p:extLst>
      <p:ext uri="{BB962C8B-B14F-4D97-AF65-F5344CB8AC3E}">
        <p14:creationId xmlns:p14="http://schemas.microsoft.com/office/powerpoint/2010/main" val="1387513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713135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509990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62384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dirty="0"/>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890817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dirty="0"/>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3324173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dirty="0"/>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68485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dirty="0"/>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4271909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dirty="0"/>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54527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4248786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dirty="0"/>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4979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5/5/2024</a:t>
            </a:fld>
            <a:endParaRPr lang="en-US" dirty="0"/>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dirty="0"/>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22834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5/5/2024</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3047456169"/>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0.png"/><Relationship Id="rId5" Type="http://schemas.openxmlformats.org/officeDocument/2006/relationships/customXml" Target="../ink/ink1.xml"/><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20.png"/><Relationship Id="rId4" Type="http://schemas.openxmlformats.org/officeDocument/2006/relationships/customXml" Target="../ink/ink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useBgFill="1">
        <p:nvSpPr>
          <p:cNvPr id="28" name="Rectangle 27">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40079" y="325369"/>
            <a:ext cx="4670097" cy="1956841"/>
          </a:xfrm>
        </p:spPr>
        <p:txBody>
          <a:bodyPr vert="horz" lIns="91440" tIns="45720" rIns="91440" bIns="45720" rtlCol="0" anchor="b">
            <a:normAutofit/>
          </a:bodyPr>
          <a:lstStyle/>
          <a:p>
            <a:pPr algn="ctr">
              <a:lnSpc>
                <a:spcPct val="90000"/>
              </a:lnSpc>
            </a:pPr>
            <a:r>
              <a:rPr lang="en-US" sz="4100" dirty="0"/>
              <a:t>Analysis of Alcohol-Attributed Mortality in the United States (2015-2019)</a:t>
            </a:r>
          </a:p>
        </p:txBody>
      </p:sp>
      <p:sp>
        <p:nvSpPr>
          <p:cNvPr id="30"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rgbClr val="47B665"/>
          </a:solidFill>
          <a:ln w="38100" cap="rnd">
            <a:solidFill>
              <a:srgbClr val="47B66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p:cNvSpPr>
            <a:spLocks noGrp="1"/>
          </p:cNvSpPr>
          <p:nvPr>
            <p:ph type="subTitle" idx="1"/>
          </p:nvPr>
        </p:nvSpPr>
        <p:spPr>
          <a:xfrm>
            <a:off x="88778" y="2872899"/>
            <a:ext cx="5221398" cy="3320668"/>
          </a:xfrm>
        </p:spPr>
        <p:txBody>
          <a:bodyPr vert="horz" lIns="91440" tIns="45720" rIns="91440" bIns="45720" rtlCol="0">
            <a:normAutofit/>
          </a:bodyPr>
          <a:lstStyle/>
          <a:p>
            <a:r>
              <a:rPr lang="en-US" b="1" dirty="0"/>
              <a:t>	</a:t>
            </a:r>
            <a:r>
              <a:rPr lang="en-US" b="1" dirty="0">
                <a:latin typeface="Trebuchet MS" panose="020B0603020202020204" pitchFamily="34" charset="0"/>
              </a:rPr>
              <a:t>	BY</a:t>
            </a:r>
          </a:p>
          <a:p>
            <a:pPr indent="-228600" algn="ctr">
              <a:buFont typeface="Arial" panose="020B0604020202020204" pitchFamily="34" charset="0"/>
              <a:buChar char="•"/>
            </a:pPr>
            <a:r>
              <a:rPr lang="en-US" b="1" dirty="0">
                <a:latin typeface="Trebuchet MS" panose="020B0603020202020204" pitchFamily="34" charset="0"/>
              </a:rPr>
              <a:t>NAME: DEBORAH ADEDIGBA A.</a:t>
            </a:r>
          </a:p>
          <a:p>
            <a:pPr indent="-228600" algn="ctr">
              <a:buFont typeface="Arial" panose="020B0604020202020204" pitchFamily="34" charset="0"/>
              <a:buChar char="•"/>
            </a:pPr>
            <a:r>
              <a:rPr lang="en-US" b="1" dirty="0">
                <a:latin typeface="Trebuchet MS" panose="020B0603020202020204" pitchFamily="34" charset="0"/>
              </a:rPr>
              <a:t>STUDENT NO: Q102026038</a:t>
            </a:r>
          </a:p>
          <a:p>
            <a:pPr indent="-228600" algn="ctr">
              <a:buFont typeface="Arial" panose="020B0604020202020204" pitchFamily="34" charset="0"/>
              <a:buChar char="•"/>
            </a:pPr>
            <a:r>
              <a:rPr lang="en-US" b="1" dirty="0">
                <a:latin typeface="Trebuchet MS" panose="020B0603020202020204" pitchFamily="34" charset="0"/>
              </a:rPr>
              <a:t>COURSE: COM 725</a:t>
            </a:r>
          </a:p>
          <a:p>
            <a:pPr indent="-228600">
              <a:buFont typeface="Arial" panose="020B0604020202020204" pitchFamily="34" charset="0"/>
              <a:buChar char="•"/>
            </a:pPr>
            <a:endParaRPr lang="en-US" b="1" dirty="0"/>
          </a:p>
        </p:txBody>
      </p:sp>
      <p:pic>
        <p:nvPicPr>
          <p:cNvPr id="20" name="Picture 19" descr="Close-up of beer tasting flight">
            <a:extLst>
              <a:ext uri="{FF2B5EF4-FFF2-40B4-BE49-F238E27FC236}">
                <a16:creationId xmlns:a16="http://schemas.microsoft.com/office/drawing/2014/main" id="{9D0C8452-0401-F243-830F-65A07B0BAE33}"/>
              </a:ext>
            </a:extLst>
          </p:cNvPr>
          <p:cNvPicPr>
            <a:picLocks noChangeAspect="1"/>
          </p:cNvPicPr>
          <p:nvPr/>
        </p:nvPicPr>
        <p:blipFill rotWithShape="1">
          <a:blip r:embed="rId4"/>
          <a:srcRect l="16521" r="1652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33" name="Audio 32">
            <a:hlinkClick r:id="" action="ppaction://media"/>
            <a:extLst>
              <a:ext uri="{FF2B5EF4-FFF2-40B4-BE49-F238E27FC236}">
                <a16:creationId xmlns:a16="http://schemas.microsoft.com/office/drawing/2014/main" id="{F4A6E5DF-2782-32ED-83A7-A360941E499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1567019"/>
      </p:ext>
    </p:extLst>
  </p:cSld>
  <p:clrMapOvr>
    <a:masterClrMapping/>
  </p:clrMapOvr>
  <mc:AlternateContent xmlns:mc="http://schemas.openxmlformats.org/markup-compatibility/2006">
    <mc:Choice xmlns:p14="http://schemas.microsoft.com/office/powerpoint/2010/main" Requires="p14">
      <p:transition spd="slow" p14:dur="2000" advTm="9718"/>
    </mc:Choice>
    <mc:Fallback>
      <p:transition spd="slow" advTm="9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6">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rgbClr val="47B665"/>
          </a:solidFill>
          <a:ln w="38100" cap="rnd">
            <a:solidFill>
              <a:srgbClr val="47B66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A48D509-4455-8502-9FDD-53BD5A0F621B}"/>
              </a:ext>
            </a:extLst>
          </p:cNvPr>
          <p:cNvSpPr>
            <a:spLocks noGrp="1"/>
          </p:cNvSpPr>
          <p:nvPr>
            <p:ph type="title"/>
          </p:nvPr>
        </p:nvSpPr>
        <p:spPr>
          <a:xfrm>
            <a:off x="838200" y="365125"/>
            <a:ext cx="10515600" cy="1325563"/>
          </a:xfrm>
        </p:spPr>
        <p:txBody>
          <a:bodyPr>
            <a:normAutofit/>
          </a:bodyPr>
          <a:lstStyle/>
          <a:p>
            <a:r>
              <a:rPr lang="en-GB" sz="6600" b="1" i="0" dirty="0">
                <a:effectLst/>
                <a:highlight>
                  <a:srgbClr val="FFFFFF"/>
                </a:highlight>
                <a:latin typeface="The Serif Hand Black (Headings)"/>
              </a:rPr>
              <a:t>Introduction </a:t>
            </a:r>
            <a:endParaRPr lang="en-US" sz="6600" dirty="0">
              <a:latin typeface="The Serif Hand Black (Headings)"/>
            </a:endParaRPr>
          </a:p>
        </p:txBody>
      </p:sp>
      <p:sp>
        <p:nvSpPr>
          <p:cNvPr id="3" name="Content Placeholder 2">
            <a:extLst>
              <a:ext uri="{FF2B5EF4-FFF2-40B4-BE49-F238E27FC236}">
                <a16:creationId xmlns:a16="http://schemas.microsoft.com/office/drawing/2014/main" id="{AF9945BC-CC48-BA5C-8830-FBCF9F07B024}"/>
              </a:ext>
            </a:extLst>
          </p:cNvPr>
          <p:cNvSpPr>
            <a:spLocks noGrp="1"/>
          </p:cNvSpPr>
          <p:nvPr>
            <p:ph idx="1"/>
          </p:nvPr>
        </p:nvSpPr>
        <p:spPr>
          <a:xfrm>
            <a:off x="838200" y="1929384"/>
            <a:ext cx="10515600" cy="4251960"/>
          </a:xfrm>
        </p:spPr>
        <p:txBody>
          <a:bodyPr>
            <a:normAutofit/>
          </a:bodyPr>
          <a:lstStyle/>
          <a:p>
            <a:pPr marL="0" indent="0">
              <a:lnSpc>
                <a:spcPct val="100000"/>
              </a:lnSpc>
              <a:buNone/>
            </a:pPr>
            <a:r>
              <a:rPr lang="en-GB" sz="1800" dirty="0">
                <a:effectLst/>
                <a:latin typeface="Trebuchet MS" panose="020B0603020202020204" pitchFamily="34" charset="0"/>
                <a:ea typeface="等线" panose="02010600030101010101" pitchFamily="2" charset="-122"/>
                <a:cs typeface="Times New Roman" panose="02020603050405020304" pitchFamily="18" charset="0"/>
              </a:rPr>
              <a:t>Alcohol consumption causes immediate and lasting health issues, resulting in 95,000 preventable deaths annually in the US. (ARDI,CDC). </a:t>
            </a:r>
          </a:p>
          <a:p>
            <a:pPr>
              <a:lnSpc>
                <a:spcPct val="100000"/>
              </a:lnSpc>
            </a:pPr>
            <a:r>
              <a:rPr lang="en-US" sz="2400" dirty="0">
                <a:latin typeface="Trebuchet MS" panose="020B0603020202020204" pitchFamily="34" charset="0"/>
              </a:rPr>
              <a:t>Objectives of the study:</a:t>
            </a:r>
          </a:p>
          <a:p>
            <a:pPr marL="514350" indent="-514350">
              <a:lnSpc>
                <a:spcPct val="100000"/>
              </a:lnSpc>
              <a:buFont typeface="+mj-lt"/>
              <a:buAutoNum type="arabicPeriod"/>
            </a:pPr>
            <a:r>
              <a:rPr lang="en-GB" sz="1800" i="0" dirty="0">
                <a:effectLst/>
                <a:highlight>
                  <a:srgbClr val="FFFFFF"/>
                </a:highlight>
                <a:latin typeface="Trebuchet MS" panose="020B0603020202020204" pitchFamily="34" charset="0"/>
              </a:rPr>
              <a:t>Identify and Characterize Patterns and Trends</a:t>
            </a:r>
            <a:endParaRPr lang="en-US" sz="1800" i="0" dirty="0">
              <a:effectLst/>
              <a:highlight>
                <a:srgbClr val="FFFFFF"/>
              </a:highlight>
              <a:latin typeface="Trebuchet MS" panose="020B0603020202020204" pitchFamily="34" charset="0"/>
            </a:endParaRPr>
          </a:p>
          <a:p>
            <a:pPr marL="514350" indent="-514350">
              <a:lnSpc>
                <a:spcPct val="100000"/>
              </a:lnSpc>
              <a:buFont typeface="+mj-lt"/>
              <a:buAutoNum type="arabicPeriod"/>
            </a:pPr>
            <a:r>
              <a:rPr lang="en-GB" sz="1800" i="0" dirty="0">
                <a:effectLst/>
                <a:highlight>
                  <a:srgbClr val="FFFFFF"/>
                </a:highlight>
                <a:latin typeface="Trebuchet MS" panose="020B0603020202020204" pitchFamily="34" charset="0"/>
              </a:rPr>
              <a:t>Explore Demographic Disparities</a:t>
            </a:r>
            <a:endParaRPr lang="en-US" sz="1800" dirty="0">
              <a:highlight>
                <a:srgbClr val="FFFFFF"/>
              </a:highlight>
              <a:latin typeface="Trebuchet MS" panose="020B0603020202020204" pitchFamily="34" charset="0"/>
            </a:endParaRPr>
          </a:p>
          <a:p>
            <a:pPr marL="514350" indent="-514350">
              <a:lnSpc>
                <a:spcPct val="100000"/>
              </a:lnSpc>
              <a:buFont typeface="+mj-lt"/>
              <a:buAutoNum type="arabicPeriod"/>
            </a:pPr>
            <a:r>
              <a:rPr lang="en-GB" sz="1800" i="0" dirty="0">
                <a:effectLst/>
                <a:highlight>
                  <a:srgbClr val="FFFFFF"/>
                </a:highlight>
                <a:latin typeface="Trebuchet MS" panose="020B0603020202020204" pitchFamily="34" charset="0"/>
              </a:rPr>
              <a:t>Investigate Causes and Risk Factors</a:t>
            </a:r>
          </a:p>
          <a:p>
            <a:pPr>
              <a:lnSpc>
                <a:spcPct val="100000"/>
              </a:lnSpc>
            </a:pPr>
            <a:r>
              <a:rPr lang="en-US" sz="2400" dirty="0">
                <a:latin typeface="Trebuchet MS" panose="020B0603020202020204" pitchFamily="34" charset="0"/>
              </a:rPr>
              <a:t>Importance of Study:</a:t>
            </a:r>
          </a:p>
          <a:p>
            <a:pPr marL="342900" indent="-342900">
              <a:lnSpc>
                <a:spcPct val="100000"/>
              </a:lnSpc>
              <a:buFont typeface="+mj-lt"/>
              <a:buAutoNum type="arabicPeriod"/>
            </a:pPr>
            <a:r>
              <a:rPr lang="en-GB" sz="1800" i="0" dirty="0">
                <a:effectLst/>
                <a:highlight>
                  <a:srgbClr val="FFFFFF"/>
                </a:highlight>
                <a:latin typeface="Trebuchet MS" panose="020B0603020202020204" pitchFamily="34" charset="0"/>
              </a:rPr>
              <a:t>Health Impact</a:t>
            </a:r>
            <a:endParaRPr lang="en-US" sz="1800" i="0" dirty="0">
              <a:effectLst/>
              <a:highlight>
                <a:srgbClr val="FFFFFF"/>
              </a:highlight>
              <a:latin typeface="Trebuchet MS" panose="020B0603020202020204" pitchFamily="34" charset="0"/>
            </a:endParaRPr>
          </a:p>
          <a:p>
            <a:pPr marL="342900" indent="-342900">
              <a:lnSpc>
                <a:spcPct val="100000"/>
              </a:lnSpc>
              <a:buFont typeface="+mj-lt"/>
              <a:buAutoNum type="arabicPeriod"/>
            </a:pPr>
            <a:r>
              <a:rPr lang="en-GB" sz="1800" i="0" dirty="0">
                <a:effectLst/>
                <a:highlight>
                  <a:srgbClr val="FFFFFF"/>
                </a:highlight>
                <a:latin typeface="Trebuchet MS" panose="020B0603020202020204" pitchFamily="34" charset="0"/>
              </a:rPr>
              <a:t>Prevention and Education</a:t>
            </a:r>
            <a:endParaRPr lang="en-US" sz="1800" dirty="0">
              <a:highlight>
                <a:srgbClr val="FFFFFF"/>
              </a:highlight>
              <a:latin typeface="Trebuchet MS" panose="020B0603020202020204" pitchFamily="34" charset="0"/>
            </a:endParaRPr>
          </a:p>
          <a:p>
            <a:pPr marL="342900" indent="-342900">
              <a:lnSpc>
                <a:spcPct val="100000"/>
              </a:lnSpc>
              <a:buFont typeface="+mj-lt"/>
              <a:buAutoNum type="arabicPeriod"/>
            </a:pPr>
            <a:r>
              <a:rPr lang="en-GB" sz="1800" i="0" dirty="0">
                <a:effectLst/>
                <a:highlight>
                  <a:srgbClr val="FFFFFF"/>
                </a:highlight>
                <a:latin typeface="Trebuchet MS" panose="020B0603020202020204" pitchFamily="34" charset="0"/>
              </a:rPr>
              <a:t>Health Equity</a:t>
            </a:r>
            <a:endParaRPr lang="en-US" sz="1800" dirty="0">
              <a:latin typeface="Trebuchet MS" panose="020B0603020202020204" pitchFamily="34" charset="0"/>
            </a:endParaRPr>
          </a:p>
        </p:txBody>
      </p:sp>
      <p:pic>
        <p:nvPicPr>
          <p:cNvPr id="49" name="Audio 48">
            <a:hlinkClick r:id="" action="ppaction://media"/>
            <a:extLst>
              <a:ext uri="{FF2B5EF4-FFF2-40B4-BE49-F238E27FC236}">
                <a16:creationId xmlns:a16="http://schemas.microsoft.com/office/drawing/2014/main" id="{224706E6-7E3E-D2E5-E3D3-79B6E943240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19422751"/>
      </p:ext>
    </p:extLst>
  </p:cSld>
  <p:clrMapOvr>
    <a:masterClrMapping/>
  </p:clrMapOvr>
  <mc:AlternateContent xmlns:mc="http://schemas.openxmlformats.org/markup-compatibility/2006">
    <mc:Choice xmlns:p14="http://schemas.microsoft.com/office/powerpoint/2010/main" Requires="p14">
      <p:transition spd="slow" p14:dur="2000" advTm="119376"/>
    </mc:Choice>
    <mc:Fallback>
      <p:transition spd="slow" advTm="119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6">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rgbClr val="47B665"/>
          </a:solidFill>
          <a:ln w="38100" cap="rnd">
            <a:solidFill>
              <a:srgbClr val="47B66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65F2B01-59A9-794B-7A35-1C0E5736D5F1}"/>
              </a:ext>
            </a:extLst>
          </p:cNvPr>
          <p:cNvSpPr>
            <a:spLocks noGrp="1"/>
          </p:cNvSpPr>
          <p:nvPr>
            <p:ph type="title"/>
          </p:nvPr>
        </p:nvSpPr>
        <p:spPr>
          <a:xfrm>
            <a:off x="838200" y="365125"/>
            <a:ext cx="10515600" cy="1325563"/>
          </a:xfrm>
        </p:spPr>
        <p:txBody>
          <a:bodyPr>
            <a:normAutofit/>
          </a:bodyPr>
          <a:lstStyle/>
          <a:p>
            <a:r>
              <a:rPr lang="en-US" sz="6600" dirty="0"/>
              <a:t>Data and Methodology</a:t>
            </a:r>
          </a:p>
        </p:txBody>
      </p:sp>
      <p:sp>
        <p:nvSpPr>
          <p:cNvPr id="3" name="Content Placeholder 2">
            <a:extLst>
              <a:ext uri="{FF2B5EF4-FFF2-40B4-BE49-F238E27FC236}">
                <a16:creationId xmlns:a16="http://schemas.microsoft.com/office/drawing/2014/main" id="{DF7C3306-2BFC-7A8A-4E5C-DB22961B10C4}"/>
              </a:ext>
            </a:extLst>
          </p:cNvPr>
          <p:cNvSpPr>
            <a:spLocks noGrp="1"/>
          </p:cNvSpPr>
          <p:nvPr>
            <p:ph idx="1"/>
          </p:nvPr>
        </p:nvSpPr>
        <p:spPr>
          <a:xfrm>
            <a:off x="838200" y="1929384"/>
            <a:ext cx="10515600" cy="4734482"/>
          </a:xfrm>
        </p:spPr>
        <p:txBody>
          <a:bodyPr>
            <a:normAutofit lnSpcReduction="10000"/>
          </a:bodyPr>
          <a:lstStyle/>
          <a:p>
            <a:pPr>
              <a:lnSpc>
                <a:spcPct val="100000"/>
              </a:lnSpc>
            </a:pPr>
            <a:r>
              <a:rPr lang="en-US" sz="2400" dirty="0">
                <a:latin typeface="Trebuchet MS" panose="020B0603020202020204" pitchFamily="34" charset="0"/>
              </a:rPr>
              <a:t>Data Source and Data Preparation </a:t>
            </a:r>
          </a:p>
          <a:p>
            <a:pPr marL="0" indent="0">
              <a:lnSpc>
                <a:spcPct val="100000"/>
              </a:lnSpc>
              <a:buNone/>
            </a:pPr>
            <a:r>
              <a:rPr lang="en-GB" sz="1800" dirty="0">
                <a:effectLst/>
                <a:latin typeface="Trebuchet MS" panose="020B0603020202020204" pitchFamily="34" charset="0"/>
                <a:ea typeface="等线" panose="02010600030101010101" pitchFamily="2" charset="-122"/>
                <a:cs typeface="Times New Roman" panose="02020603050405020304" pitchFamily="18" charset="0"/>
              </a:rPr>
              <a:t>Alcohol-related disease impact data from the CDC website between 2015-2019. </a:t>
            </a:r>
          </a:p>
          <a:p>
            <a:pPr marL="0" indent="0">
              <a:lnSpc>
                <a:spcPct val="100000"/>
              </a:lnSpc>
              <a:buNone/>
            </a:pPr>
            <a:r>
              <a:rPr lang="en-GB" sz="1800" dirty="0">
                <a:effectLst/>
                <a:latin typeface="Trebuchet MS" panose="020B0603020202020204" pitchFamily="34" charset="0"/>
                <a:ea typeface="等线" panose="02010600030101010101" pitchFamily="2" charset="-122"/>
                <a:cs typeface="Times New Roman" panose="02020603050405020304" pitchFamily="18" charset="0"/>
              </a:rPr>
              <a:t>Data cleaning involved the removal of aggregated data and unnecessary features. Feature selection techniques were applied to identify important features.</a:t>
            </a:r>
          </a:p>
          <a:p>
            <a:pPr marL="0" indent="0">
              <a:lnSpc>
                <a:spcPct val="100000"/>
              </a:lnSpc>
              <a:buNone/>
            </a:pPr>
            <a:r>
              <a:rPr lang="en-US" sz="2400" dirty="0">
                <a:latin typeface="Trebuchet MS" panose="020B0603020202020204" pitchFamily="34" charset="0"/>
              </a:rPr>
              <a:t>Machine Learning Models </a:t>
            </a:r>
          </a:p>
          <a:p>
            <a:pPr marL="0" indent="0">
              <a:lnSpc>
                <a:spcPct val="100000"/>
              </a:lnSpc>
              <a:buNone/>
            </a:pPr>
            <a:r>
              <a:rPr lang="en-GB" sz="1800" i="0" spc="0" dirty="0">
                <a:effectLst/>
                <a:highlight>
                  <a:srgbClr val="FFFFFF"/>
                </a:highlight>
                <a:latin typeface="Trebuchet MS" panose="020B0603020202020204" pitchFamily="34" charset="0"/>
                <a:ea typeface="Segoe UI" panose="020B0502040204020203" pitchFamily="34" charset="0"/>
                <a:cs typeface="Times New Roman" panose="02020603050405020304" pitchFamily="18" charset="0"/>
              </a:rPr>
              <a:t>In this study, we used diverse machine learning models to forecast alcohol-related disease outcomes, assessing their performance through metrics like MSE, MAE, and R-squared. Based on factors using:</a:t>
            </a:r>
            <a:endParaRPr lang="en-GB" sz="1800" dirty="0">
              <a:effectLst/>
              <a:latin typeface="Trebuchet MS" panose="020B0603020202020204" pitchFamily="34" charset="0"/>
              <a:ea typeface="等线" panose="02010600030101010101" pitchFamily="2" charset="-122"/>
              <a:cs typeface="Times New Roman" panose="02020603050405020304" pitchFamily="18" charset="0"/>
            </a:endParaRPr>
          </a:p>
          <a:p>
            <a:pPr>
              <a:lnSpc>
                <a:spcPct val="100000"/>
              </a:lnSpc>
            </a:pPr>
            <a:r>
              <a:rPr lang="en-GB" sz="1800" dirty="0">
                <a:effectLst/>
                <a:latin typeface="Trebuchet MS" panose="020B0603020202020204" pitchFamily="34" charset="0"/>
                <a:ea typeface="等线" panose="02010600030101010101" pitchFamily="2" charset="-122"/>
                <a:cs typeface="Times New Roman" panose="02020603050405020304" pitchFamily="18" charset="0"/>
              </a:rPr>
              <a:t>Support Vector Regression (SVR)</a:t>
            </a:r>
          </a:p>
          <a:p>
            <a:pPr>
              <a:lnSpc>
                <a:spcPct val="100000"/>
              </a:lnSpc>
            </a:pPr>
            <a:r>
              <a:rPr lang="en-GB" sz="1800" dirty="0">
                <a:effectLst/>
                <a:latin typeface="Trebuchet MS" panose="020B0603020202020204" pitchFamily="34" charset="0"/>
                <a:ea typeface="等线" panose="02010600030101010101" pitchFamily="2" charset="-122"/>
                <a:cs typeface="Times New Roman" panose="02020603050405020304" pitchFamily="18" charset="0"/>
              </a:rPr>
              <a:t>Gradient Boosting</a:t>
            </a:r>
          </a:p>
          <a:p>
            <a:pPr>
              <a:lnSpc>
                <a:spcPct val="100000"/>
              </a:lnSpc>
            </a:pPr>
            <a:r>
              <a:rPr lang="en-GB" sz="1800" dirty="0">
                <a:effectLst/>
                <a:latin typeface="Trebuchet MS" panose="020B0603020202020204" pitchFamily="34" charset="0"/>
                <a:ea typeface="等线" panose="02010600030101010101" pitchFamily="2" charset="-122"/>
                <a:cs typeface="Times New Roman" panose="02020603050405020304" pitchFamily="18" charset="0"/>
              </a:rPr>
              <a:t>Random Forest</a:t>
            </a:r>
          </a:p>
          <a:p>
            <a:pPr>
              <a:lnSpc>
                <a:spcPct val="100000"/>
              </a:lnSpc>
            </a:pPr>
            <a:r>
              <a:rPr lang="en-GB" sz="1800" dirty="0">
                <a:effectLst/>
                <a:latin typeface="Trebuchet MS" panose="020B0603020202020204" pitchFamily="34" charset="0"/>
                <a:ea typeface="等线" panose="02010600030101010101" pitchFamily="2" charset="-122"/>
                <a:cs typeface="Times New Roman" panose="02020603050405020304" pitchFamily="18" charset="0"/>
              </a:rPr>
              <a:t>XGBoost</a:t>
            </a:r>
          </a:p>
          <a:p>
            <a:pPr marL="0" indent="0">
              <a:lnSpc>
                <a:spcPct val="100000"/>
              </a:lnSpc>
              <a:buNone/>
            </a:pPr>
            <a:r>
              <a:rPr lang="en-GB" sz="1600" b="0" i="0" dirty="0">
                <a:solidFill>
                  <a:srgbClr val="0D0D0D"/>
                </a:solidFill>
                <a:effectLst/>
                <a:highlight>
                  <a:srgbClr val="FFFFFF"/>
                </a:highlight>
                <a:latin typeface="Trebuchet MS" panose="020B0603020202020204" pitchFamily="34" charset="0"/>
              </a:rPr>
              <a:t>XGBoost consistently outperforms the other models across all categories based on the evaluation metrics.</a:t>
            </a:r>
            <a:endParaRPr lang="en-GB" sz="1600" dirty="0">
              <a:effectLst/>
              <a:latin typeface="Trebuchet MS" panose="020B0603020202020204" pitchFamily="34" charset="0"/>
              <a:ea typeface="等线" panose="02010600030101010101" pitchFamily="2" charset="-122"/>
              <a:cs typeface="Times New Roman" panose="02020603050405020304" pitchFamily="18" charset="0"/>
            </a:endParaRPr>
          </a:p>
          <a:p>
            <a:pPr>
              <a:lnSpc>
                <a:spcPct val="100000"/>
              </a:lnSpc>
            </a:pPr>
            <a:endParaRPr lang="en-GB" sz="1500" dirty="0">
              <a:effectLst/>
              <a:latin typeface="Trebuchet MS" panose="020B0603020202020204" pitchFamily="34" charset="0"/>
              <a:ea typeface="等线" panose="02010600030101010101" pitchFamily="2" charset="-122"/>
              <a:cs typeface="Times New Roman" panose="02020603050405020304" pitchFamily="18" charset="0"/>
            </a:endParaRPr>
          </a:p>
          <a:p>
            <a:pPr>
              <a:lnSpc>
                <a:spcPct val="100000"/>
              </a:lnSpc>
            </a:pPr>
            <a:endParaRPr lang="en-US" sz="1500" dirty="0">
              <a:latin typeface="Trebuchet MS" panose="020B0603020202020204" pitchFamily="34" charset="0"/>
            </a:endParaRPr>
          </a:p>
          <a:p>
            <a:pPr marL="0" indent="0">
              <a:lnSpc>
                <a:spcPct val="100000"/>
              </a:lnSpc>
              <a:buNone/>
            </a:pPr>
            <a:endParaRPr lang="en-GB" sz="1500" dirty="0">
              <a:effectLst/>
              <a:latin typeface="Trebuchet MS" panose="020B0603020202020204" pitchFamily="34" charset="0"/>
              <a:ea typeface="等线" panose="02010600030101010101" pitchFamily="2" charset="-122"/>
              <a:cs typeface="Times New Roman" panose="02020603050405020304" pitchFamily="18" charset="0"/>
            </a:endParaRPr>
          </a:p>
          <a:p>
            <a:pPr>
              <a:lnSpc>
                <a:spcPct val="100000"/>
              </a:lnSpc>
            </a:pPr>
            <a:endParaRPr lang="en-US" sz="1500" dirty="0">
              <a:latin typeface="Trebuchet MS" panose="020B0603020202020204" pitchFamily="34" charset="0"/>
            </a:endParaRPr>
          </a:p>
        </p:txBody>
      </p:sp>
      <p:pic>
        <p:nvPicPr>
          <p:cNvPr id="97" name="Audio 96">
            <a:hlinkClick r:id="" action="ppaction://media"/>
            <a:extLst>
              <a:ext uri="{FF2B5EF4-FFF2-40B4-BE49-F238E27FC236}">
                <a16:creationId xmlns:a16="http://schemas.microsoft.com/office/drawing/2014/main" id="{615ADE2E-35E2-A9B4-1765-D56B5B5FB44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74823973"/>
      </p:ext>
    </p:extLst>
  </p:cSld>
  <p:clrMapOvr>
    <a:masterClrMapping/>
  </p:clrMapOvr>
  <mc:AlternateContent xmlns:mc="http://schemas.openxmlformats.org/markup-compatibility/2006">
    <mc:Choice xmlns:p14="http://schemas.microsoft.com/office/powerpoint/2010/main" Requires="p14">
      <p:transition spd="slow" p14:dur="2000" advTm="88962"/>
    </mc:Choice>
    <mc:Fallback>
      <p:transition spd="slow" advTm="88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9E8DCD-1012-C909-780F-365662934C8A}"/>
              </a:ext>
            </a:extLst>
          </p:cNvPr>
          <p:cNvSpPr>
            <a:spLocks noGrp="1"/>
          </p:cNvSpPr>
          <p:nvPr>
            <p:ph type="title"/>
          </p:nvPr>
        </p:nvSpPr>
        <p:spPr>
          <a:xfrm>
            <a:off x="630936" y="640080"/>
            <a:ext cx="4818888" cy="1481328"/>
          </a:xfrm>
        </p:spPr>
        <p:txBody>
          <a:bodyPr anchor="b">
            <a:normAutofit/>
          </a:bodyPr>
          <a:lstStyle/>
          <a:p>
            <a:pPr>
              <a:lnSpc>
                <a:spcPct val="90000"/>
              </a:lnSpc>
            </a:pPr>
            <a:r>
              <a:rPr lang="en-GB" sz="4800" dirty="0"/>
              <a:t>Findings - Demographic and Geographic Insights</a:t>
            </a:r>
            <a:endParaRPr lang="en-US" sz="4800" dirty="0"/>
          </a:p>
        </p:txBody>
      </p:sp>
      <p:sp>
        <p:nvSpPr>
          <p:cNvPr id="14"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2386584"/>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47B665"/>
          </a:solidFill>
          <a:ln w="38100" cap="rnd">
            <a:solidFill>
              <a:srgbClr val="47B66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tent Placeholder 8">
            <a:extLst>
              <a:ext uri="{FF2B5EF4-FFF2-40B4-BE49-F238E27FC236}">
                <a16:creationId xmlns:a16="http://schemas.microsoft.com/office/drawing/2014/main" id="{8E08D307-AB22-DA8F-9C12-6812276F714F}"/>
              </a:ext>
            </a:extLst>
          </p:cNvPr>
          <p:cNvSpPr>
            <a:spLocks noGrp="1"/>
          </p:cNvSpPr>
          <p:nvPr>
            <p:ph idx="1"/>
          </p:nvPr>
        </p:nvSpPr>
        <p:spPr>
          <a:xfrm>
            <a:off x="201286" y="2537460"/>
            <a:ext cx="4974099" cy="4320540"/>
          </a:xfrm>
        </p:spPr>
        <p:txBody>
          <a:bodyPr anchor="t">
            <a:normAutofit lnSpcReduction="10000"/>
          </a:bodyPr>
          <a:lstStyle/>
          <a:p>
            <a:r>
              <a:rPr lang="en-GB" sz="1800" dirty="0">
                <a:latin typeface="Trebuchet MS" panose="020B0603020202020204" pitchFamily="34" charset="0"/>
              </a:rPr>
              <a:t>California and Florida exhibit high average numbers of deaths, whereas Idaho and Oregon have relatively low numbers.</a:t>
            </a:r>
          </a:p>
          <a:p>
            <a:r>
              <a:rPr lang="en-GB" sz="1800" dirty="0">
                <a:latin typeface="Trebuchet MS" panose="020B0603020202020204" pitchFamily="34" charset="0"/>
              </a:rPr>
              <a:t>States such as California, Florida, Texas, New York, and Pennsylvania are hotspots for alcohol-attributed deaths due to poisoning.</a:t>
            </a:r>
          </a:p>
          <a:p>
            <a:r>
              <a:rPr lang="en-GB" sz="1800" dirty="0">
                <a:latin typeface="Trebuchet MS" panose="020B0603020202020204" pitchFamily="34" charset="0"/>
              </a:rPr>
              <a:t>Similarly, states like California, Florida, and Texas are hotspots for alcohol-attributed deaths by suicide.</a:t>
            </a:r>
          </a:p>
          <a:p>
            <a:r>
              <a:rPr lang="en-GB" sz="1800" dirty="0">
                <a:latin typeface="Trebuchet MS" panose="020B0603020202020204" pitchFamily="34" charset="0"/>
              </a:rPr>
              <a:t>In California, the age group with the highest number of deaths is 65 and above, whereas in Texas, it is the age group of 50-64. Across all locations, deaths among ages 0-24 are low.</a:t>
            </a:r>
            <a:endParaRPr lang="en-US" sz="1800" dirty="0">
              <a:latin typeface="Trebuchet MS" panose="020B0603020202020204" pitchFamily="34" charset="0"/>
            </a:endParaRPr>
          </a:p>
        </p:txBody>
      </p:sp>
      <mc:AlternateContent xmlns:mc="http://schemas.openxmlformats.org/markup-compatibility/2006" xmlns:p14="http://schemas.microsoft.com/office/powerpoint/2010/main">
        <mc:Choice Requires="p14">
          <p:contentPart p14:bwMode="auto" r:id="rId5">
            <p14:nvContentPartPr>
              <p14:cNvPr id="16" name="Ink 15">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6" name="Ink 15">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6"/>
              <a:stretch>
                <a:fillRect/>
              </a:stretch>
            </p:blipFill>
            <p:spPr>
              <a:xfrm>
                <a:off x="5737403" y="1956150"/>
                <a:ext cx="36000" cy="32709"/>
              </a:xfrm>
              <a:prstGeom prst="rect">
                <a:avLst/>
              </a:prstGeom>
            </p:spPr>
          </p:pic>
        </mc:Fallback>
      </mc:AlternateContent>
      <p:pic>
        <p:nvPicPr>
          <p:cNvPr id="5" name="Content Placeholder 4">
            <a:extLst>
              <a:ext uri="{FF2B5EF4-FFF2-40B4-BE49-F238E27FC236}">
                <a16:creationId xmlns:a16="http://schemas.microsoft.com/office/drawing/2014/main" id="{765BB09E-3878-E002-4CA8-3DB03971944C}"/>
              </a:ext>
            </a:extLst>
          </p:cNvPr>
          <p:cNvPicPr>
            <a:picLocks noChangeAspect="1"/>
          </p:cNvPicPr>
          <p:nvPr/>
        </p:nvPicPr>
        <p:blipFill>
          <a:blip r:embed="rId7"/>
          <a:srcRect/>
          <a:stretch/>
        </p:blipFill>
        <p:spPr>
          <a:xfrm>
            <a:off x="5387863" y="891686"/>
            <a:ext cx="6681391" cy="5326234"/>
          </a:xfrm>
          <a:prstGeom prst="rect">
            <a:avLst/>
          </a:prstGeom>
        </p:spPr>
      </p:pic>
      <p:pic>
        <p:nvPicPr>
          <p:cNvPr id="33" name="Audio 32">
            <a:hlinkClick r:id="" action="ppaction://media"/>
            <a:extLst>
              <a:ext uri="{FF2B5EF4-FFF2-40B4-BE49-F238E27FC236}">
                <a16:creationId xmlns:a16="http://schemas.microsoft.com/office/drawing/2014/main" id="{5F4AA6D7-0F31-E432-0D34-87F434F556B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56697024"/>
      </p:ext>
    </p:extLst>
  </p:cSld>
  <p:clrMapOvr>
    <a:masterClrMapping/>
  </p:clrMapOvr>
  <mc:AlternateContent xmlns:mc="http://schemas.openxmlformats.org/markup-compatibility/2006">
    <mc:Choice xmlns:p14="http://schemas.microsoft.com/office/powerpoint/2010/main" Requires="p14">
      <p:transition spd="slow" p14:dur="2000" advTm="67479"/>
    </mc:Choice>
    <mc:Fallback>
      <p:transition spd="slow" advTm="67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65F2B01-59A9-794B-7A35-1C0E5736D5F1}"/>
              </a:ext>
            </a:extLst>
          </p:cNvPr>
          <p:cNvSpPr>
            <a:spLocks noGrp="1"/>
          </p:cNvSpPr>
          <p:nvPr>
            <p:ph type="title"/>
          </p:nvPr>
        </p:nvSpPr>
        <p:spPr>
          <a:xfrm>
            <a:off x="630936" y="640080"/>
            <a:ext cx="4818888" cy="1481328"/>
          </a:xfrm>
        </p:spPr>
        <p:txBody>
          <a:bodyPr anchor="b">
            <a:normAutofit/>
          </a:bodyPr>
          <a:lstStyle/>
          <a:p>
            <a:pPr>
              <a:lnSpc>
                <a:spcPct val="90000"/>
              </a:lnSpc>
            </a:pPr>
            <a:r>
              <a:rPr lang="en-US" sz="4800" dirty="0"/>
              <a:t>Findings - Causes and Conditions</a:t>
            </a:r>
          </a:p>
        </p:txBody>
      </p:sp>
      <p:sp>
        <p:nvSpPr>
          <p:cNvPr id="29"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2386584"/>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47B665"/>
          </a:solidFill>
          <a:ln w="38100" cap="rnd">
            <a:solidFill>
              <a:srgbClr val="47B66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ntent Placeholder 10">
            <a:extLst>
              <a:ext uri="{FF2B5EF4-FFF2-40B4-BE49-F238E27FC236}">
                <a16:creationId xmlns:a16="http://schemas.microsoft.com/office/drawing/2014/main" id="{0E02AA3E-B3FD-BD02-6830-699A2AD29DBE}"/>
              </a:ext>
            </a:extLst>
          </p:cNvPr>
          <p:cNvSpPr>
            <a:spLocks noGrp="1"/>
          </p:cNvSpPr>
          <p:nvPr>
            <p:ph idx="1"/>
          </p:nvPr>
        </p:nvSpPr>
        <p:spPr>
          <a:xfrm>
            <a:off x="630936" y="2660904"/>
            <a:ext cx="4974734" cy="3981616"/>
          </a:xfrm>
        </p:spPr>
        <p:txBody>
          <a:bodyPr anchor="t">
            <a:normAutofit fontScale="92500" lnSpcReduction="10000"/>
          </a:bodyPr>
          <a:lstStyle/>
          <a:p>
            <a:pPr>
              <a:lnSpc>
                <a:spcPct val="100000"/>
              </a:lnSpc>
            </a:pPr>
            <a:r>
              <a:rPr lang="en-GB" sz="1800" dirty="0">
                <a:latin typeface="Trebuchet MS" panose="020B0603020202020204" pitchFamily="34" charset="0"/>
              </a:rPr>
              <a:t>The deaths attributed to alcohol are quite high for the age group of 50 and above, but relatively low for the age group of 0-19, totalling 3,906.</a:t>
            </a:r>
          </a:p>
          <a:p>
            <a:pPr>
              <a:lnSpc>
                <a:spcPct val="100000"/>
              </a:lnSpc>
            </a:pPr>
            <a:r>
              <a:rPr lang="en-US" sz="1800" dirty="0">
                <a:latin typeface="Trebuchet MS" panose="020B0603020202020204" pitchFamily="34" charset="0"/>
              </a:rPr>
              <a:t>T</a:t>
            </a:r>
            <a:r>
              <a:rPr lang="en-GB" sz="1800" dirty="0">
                <a:latin typeface="Trebuchet MS" panose="020B0603020202020204" pitchFamily="34" charset="0"/>
              </a:rPr>
              <a:t>he sum of chronic condition types is 152,484, which is higher than acute conditions.</a:t>
            </a:r>
          </a:p>
          <a:p>
            <a:pPr>
              <a:lnSpc>
                <a:spcPct val="100000"/>
              </a:lnSpc>
            </a:pPr>
            <a:r>
              <a:rPr lang="en-GB" sz="1800" dirty="0">
                <a:latin typeface="Trebuchet MS" panose="020B0603020202020204" pitchFamily="34" charset="0"/>
              </a:rPr>
              <a:t>The prominent causes of death attributed to alcohol, as shown, are poisoning and motor vehicle accidents, while pneumonia and alcohol cardiomyopathy are fewer common causes.</a:t>
            </a:r>
          </a:p>
          <a:p>
            <a:pPr>
              <a:lnSpc>
                <a:spcPct val="100000"/>
              </a:lnSpc>
            </a:pPr>
            <a:r>
              <a:rPr lang="en-GB" sz="1800" dirty="0">
                <a:latin typeface="Trebuchet MS" panose="020B0603020202020204" pitchFamily="34" charset="0"/>
              </a:rPr>
              <a:t>The difference in alcohol consumption shows little or no variation in the number of deaths across the age groups.</a:t>
            </a:r>
            <a:endParaRPr lang="en-US" sz="1800" dirty="0">
              <a:latin typeface="Trebuchet MS" panose="020B0603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31" name="Ink 30">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31" name="Ink 30">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5737403" y="1956150"/>
                <a:ext cx="36000" cy="32709"/>
              </a:xfrm>
              <a:prstGeom prst="rect">
                <a:avLst/>
              </a:prstGeom>
            </p:spPr>
          </p:pic>
        </mc:Fallback>
      </mc:AlternateContent>
      <p:pic>
        <p:nvPicPr>
          <p:cNvPr id="7" name="Content Placeholder 6">
            <a:extLst>
              <a:ext uri="{FF2B5EF4-FFF2-40B4-BE49-F238E27FC236}">
                <a16:creationId xmlns:a16="http://schemas.microsoft.com/office/drawing/2014/main" id="{10DDC831-4FF8-5B22-B00F-7258EBEF4689}"/>
              </a:ext>
            </a:extLst>
          </p:cNvPr>
          <p:cNvPicPr>
            <a:picLocks noChangeAspect="1"/>
          </p:cNvPicPr>
          <p:nvPr/>
        </p:nvPicPr>
        <p:blipFill>
          <a:blip r:embed="rId6"/>
          <a:stretch>
            <a:fillRect/>
          </a:stretch>
        </p:blipFill>
        <p:spPr>
          <a:xfrm>
            <a:off x="6099048" y="1238589"/>
            <a:ext cx="5458968" cy="4380821"/>
          </a:xfrm>
          <a:prstGeom prst="rect">
            <a:avLst/>
          </a:prstGeom>
        </p:spPr>
      </p:pic>
      <p:pic>
        <p:nvPicPr>
          <p:cNvPr id="19" name="Audio 18">
            <a:hlinkClick r:id="" action="ppaction://media"/>
            <a:extLst>
              <a:ext uri="{FF2B5EF4-FFF2-40B4-BE49-F238E27FC236}">
                <a16:creationId xmlns:a16="http://schemas.microsoft.com/office/drawing/2014/main" id="{F103C510-F703-EF67-29FB-CB843E15F93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03721210"/>
      </p:ext>
    </p:extLst>
  </p:cSld>
  <p:clrMapOvr>
    <a:masterClrMapping/>
  </p:clrMapOvr>
  <mc:AlternateContent xmlns:mc="http://schemas.openxmlformats.org/markup-compatibility/2006">
    <mc:Choice xmlns:p14="http://schemas.microsoft.com/office/powerpoint/2010/main" Requires="p14">
      <p:transition spd="slow" p14:dur="2000" advTm="54830"/>
    </mc:Choice>
    <mc:Fallback>
      <p:transition spd="slow" advTm="54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6">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rgbClr val="47B665"/>
          </a:solidFill>
          <a:ln w="38100" cap="rnd">
            <a:solidFill>
              <a:srgbClr val="47B66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B4D2562-B0DD-8883-4CFF-BDA0F4059D99}"/>
              </a:ext>
            </a:extLst>
          </p:cNvPr>
          <p:cNvSpPr>
            <a:spLocks noGrp="1"/>
          </p:cNvSpPr>
          <p:nvPr>
            <p:ph type="title"/>
          </p:nvPr>
        </p:nvSpPr>
        <p:spPr>
          <a:xfrm>
            <a:off x="838200" y="365125"/>
            <a:ext cx="10515600" cy="1325563"/>
          </a:xfrm>
        </p:spPr>
        <p:txBody>
          <a:bodyPr>
            <a:normAutofit/>
          </a:bodyPr>
          <a:lstStyle/>
          <a:p>
            <a:r>
              <a:rPr lang="en-GB" sz="6600" dirty="0"/>
              <a:t>Implications and Recommendations</a:t>
            </a:r>
          </a:p>
        </p:txBody>
      </p:sp>
      <p:sp>
        <p:nvSpPr>
          <p:cNvPr id="3" name="Content Placeholder 2">
            <a:extLst>
              <a:ext uri="{FF2B5EF4-FFF2-40B4-BE49-F238E27FC236}">
                <a16:creationId xmlns:a16="http://schemas.microsoft.com/office/drawing/2014/main" id="{384B5ED5-5228-3120-8EC8-0B39CA947A0C}"/>
              </a:ext>
            </a:extLst>
          </p:cNvPr>
          <p:cNvSpPr>
            <a:spLocks noGrp="1"/>
          </p:cNvSpPr>
          <p:nvPr>
            <p:ph idx="1"/>
          </p:nvPr>
        </p:nvSpPr>
        <p:spPr>
          <a:xfrm>
            <a:off x="838200" y="1929384"/>
            <a:ext cx="10515600" cy="4251960"/>
          </a:xfrm>
        </p:spPr>
        <p:txBody>
          <a:bodyPr>
            <a:normAutofit lnSpcReduction="10000"/>
          </a:bodyPr>
          <a:lstStyle/>
          <a:p>
            <a:pPr eaLnBrk="0" fontAlgn="base" hangingPunct="0">
              <a:lnSpc>
                <a:spcPct val="100000"/>
              </a:lnSpc>
              <a:spcBef>
                <a:spcPct val="0"/>
              </a:spcBef>
              <a:spcAft>
                <a:spcPct val="0"/>
              </a:spcAft>
            </a:pPr>
            <a:r>
              <a:rPr kumimoji="0" lang="en-US" altLang="en-US" sz="2400" b="0" i="0" u="none" strike="noStrike" cap="none" normalizeH="0" baseline="0" dirty="0">
                <a:ln>
                  <a:noFill/>
                </a:ln>
                <a:solidFill>
                  <a:schemeClr val="tx1"/>
                </a:solidFill>
                <a:effectLst/>
                <a:latin typeface="Arial" panose="020B0604020202020204" pitchFamily="34" charset="0"/>
              </a:rPr>
              <a:t>Implications:</a:t>
            </a:r>
          </a:p>
          <a:p>
            <a:pPr marL="0" indent="0" eaLnBrk="0" fontAlgn="base" hangingPunct="0">
              <a:lnSpc>
                <a:spcPct val="100000"/>
              </a:lnSpc>
              <a:spcBef>
                <a:spcPct val="0"/>
              </a:spcBef>
              <a:spcAft>
                <a:spcPct val="0"/>
              </a:spcAft>
              <a:buNone/>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Understanding Patterns and Trends and Identifying Risk Factors: </a:t>
            </a:r>
          </a:p>
          <a:p>
            <a:pPr marL="0" indent="0" eaLnBrk="0" fontAlgn="base" hangingPunct="0">
              <a:lnSpc>
                <a:spcPct val="100000"/>
              </a:lnSpc>
              <a:spcBef>
                <a:spcPct val="0"/>
              </a:spcBef>
              <a:spcAft>
                <a:spcPct val="0"/>
              </a:spcAft>
              <a:buNone/>
            </a:pPr>
            <a:r>
              <a:rPr kumimoji="0" lang="en-US" altLang="en-US" sz="1800" b="0" i="0" u="none" strike="noStrike" cap="none" normalizeH="0" baseline="0" dirty="0">
                <a:ln>
                  <a:noFill/>
                </a:ln>
                <a:solidFill>
                  <a:schemeClr val="tx1"/>
                </a:solidFill>
                <a:effectLst/>
                <a:latin typeface="Arial" panose="020B0604020202020204" pitchFamily="34" charset="0"/>
              </a:rPr>
              <a:t>Our analysis revealed significant patterns and trends from 2015 to 2019, shedding light on alcohol-related mortality rates.</a:t>
            </a:r>
          </a:p>
          <a:p>
            <a:pPr marL="0" indent="0" eaLnBrk="0" fontAlgn="base" hangingPunct="0">
              <a:lnSpc>
                <a:spcPct val="100000"/>
              </a:lnSpc>
              <a:spcBef>
                <a:spcPct val="0"/>
              </a:spcBef>
              <a:spcAft>
                <a:spcPct val="0"/>
              </a:spcAft>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Demographic Disparities: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Our findings underscored demographic disparities in alcohol-related mortality rates, particularly in states like California, Texas, and Florida, which emerged as hotspots for such deaths. Conversely, states like Idaho and Oregon exhibited lower mortality rates.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2400" b="0" i="0" u="none" strike="noStrike" cap="none" normalizeH="0" baseline="0" dirty="0">
                <a:ln>
                  <a:noFill/>
                </a:ln>
                <a:solidFill>
                  <a:schemeClr val="tx1"/>
                </a:solidFill>
                <a:effectLst/>
                <a:latin typeface="Arial" panose="020B0604020202020204" pitchFamily="34" charset="0"/>
              </a:rPr>
              <a:t>Future Discussions: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Use of Timeseries data can provide a comprehensive understanding of alcohol-related mortality trends over time. Additionally, exploring socio-economic factors such as income and education levels can uncover further risk factors and disparities.</a:t>
            </a:r>
          </a:p>
          <a:p>
            <a:pPr>
              <a:lnSpc>
                <a:spcPct val="100000"/>
              </a:lnSpc>
            </a:pPr>
            <a:endParaRPr lang="en-GB" sz="1800" dirty="0">
              <a:latin typeface="Trebuchet MS" panose="020B0603020202020204" pitchFamily="34" charset="0"/>
            </a:endParaRPr>
          </a:p>
        </p:txBody>
      </p:sp>
      <p:sp>
        <p:nvSpPr>
          <p:cNvPr id="20" name="Rectangle 8">
            <a:extLst>
              <a:ext uri="{FF2B5EF4-FFF2-40B4-BE49-F238E27FC236}">
                <a16:creationId xmlns:a16="http://schemas.microsoft.com/office/drawing/2014/main" id="{56DCD68D-38D1-73D6-FA07-37F1F5F75CE9}"/>
              </a:ext>
            </a:extLst>
          </p:cNvPr>
          <p:cNvSpPr>
            <a:spLocks noChangeArrowheads="1"/>
          </p:cNvSpPr>
          <p:nvPr/>
        </p:nvSpPr>
        <p:spPr bwMode="auto">
          <a:xfrm>
            <a:off x="0" y="0"/>
            <a:ext cx="57785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45" name="Audio 44">
            <a:hlinkClick r:id="" action="ppaction://media"/>
            <a:extLst>
              <a:ext uri="{FF2B5EF4-FFF2-40B4-BE49-F238E27FC236}">
                <a16:creationId xmlns:a16="http://schemas.microsoft.com/office/drawing/2014/main" id="{86F18247-B230-03A6-E5CF-3E1DBC542F4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62029383"/>
      </p:ext>
    </p:extLst>
  </p:cSld>
  <p:clrMapOvr>
    <a:masterClrMapping/>
  </p:clrMapOvr>
  <mc:AlternateContent xmlns:mc="http://schemas.openxmlformats.org/markup-compatibility/2006">
    <mc:Choice xmlns:p14="http://schemas.microsoft.com/office/powerpoint/2010/main" Requires="p14">
      <p:transition spd="slow" p14:dur="2000" advTm="56249"/>
    </mc:Choice>
    <mc:Fallback>
      <p:transition spd="slow" advTm="562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6">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rgbClr val="47B665"/>
          </a:solidFill>
          <a:ln w="38100" cap="rnd">
            <a:solidFill>
              <a:srgbClr val="47B66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A3364A0-9BF8-B6D7-96CF-D1C1AA4F223F}"/>
              </a:ext>
            </a:extLst>
          </p:cNvPr>
          <p:cNvSpPr>
            <a:spLocks noGrp="1"/>
          </p:cNvSpPr>
          <p:nvPr>
            <p:ph type="title"/>
          </p:nvPr>
        </p:nvSpPr>
        <p:spPr>
          <a:xfrm>
            <a:off x="838200" y="365125"/>
            <a:ext cx="10515600" cy="1325563"/>
          </a:xfrm>
        </p:spPr>
        <p:txBody>
          <a:bodyPr>
            <a:normAutofit/>
          </a:bodyPr>
          <a:lstStyle/>
          <a:p>
            <a:r>
              <a:rPr lang="en-GB" sz="6600" dirty="0"/>
              <a:t>Conclusion</a:t>
            </a:r>
          </a:p>
        </p:txBody>
      </p:sp>
      <p:sp>
        <p:nvSpPr>
          <p:cNvPr id="3" name="Content Placeholder 2">
            <a:extLst>
              <a:ext uri="{FF2B5EF4-FFF2-40B4-BE49-F238E27FC236}">
                <a16:creationId xmlns:a16="http://schemas.microsoft.com/office/drawing/2014/main" id="{9122F2FB-9C94-705A-383D-579F7F30A32C}"/>
              </a:ext>
            </a:extLst>
          </p:cNvPr>
          <p:cNvSpPr>
            <a:spLocks noGrp="1"/>
          </p:cNvSpPr>
          <p:nvPr>
            <p:ph idx="1"/>
          </p:nvPr>
        </p:nvSpPr>
        <p:spPr>
          <a:xfrm>
            <a:off x="838200" y="1929384"/>
            <a:ext cx="10515600" cy="4251960"/>
          </a:xfrm>
        </p:spPr>
        <p:txBody>
          <a:bodyPr>
            <a:normAutofit/>
          </a:bodyPr>
          <a:lstStyle/>
          <a:p>
            <a:pPr marL="0" indent="0">
              <a:buNone/>
            </a:pPr>
            <a:r>
              <a:rPr lang="en-GB" sz="1800" dirty="0">
                <a:latin typeface="Trebuchet MS" panose="020B0603020202020204" pitchFamily="34" charset="0"/>
              </a:rPr>
              <a:t>In summary, our study has effectively analysed alcohol-related deaths in the US from 2015 to 2019. We've identified patterns, demographic disparities, and key risk factors influencing mortality rates. Our findings underscore the need for targeted interventions and evidence-based policies to reduce alcohol-related harm. </a:t>
            </a:r>
          </a:p>
          <a:p>
            <a:pPr marL="0" indent="0">
              <a:buNone/>
            </a:pPr>
            <a:r>
              <a:rPr lang="en-GB" sz="1800" dirty="0">
                <a:latin typeface="Trebuchet MS" panose="020B0603020202020204" pitchFamily="34" charset="0"/>
              </a:rPr>
              <a:t>We recommend ongoing research to track trends, explore additional risk factors, and evaluate intervention strategies. Longitudinal studies and collaboration are essential for addressing the complexities of alcohol-related mortality.</a:t>
            </a:r>
          </a:p>
        </p:txBody>
      </p:sp>
      <p:pic>
        <p:nvPicPr>
          <p:cNvPr id="24" name="Audio 23">
            <a:hlinkClick r:id="" action="ppaction://media"/>
            <a:extLst>
              <a:ext uri="{FF2B5EF4-FFF2-40B4-BE49-F238E27FC236}">
                <a16:creationId xmlns:a16="http://schemas.microsoft.com/office/drawing/2014/main" id="{64EDAC84-79A3-5FE0-3272-664CE221716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41475336"/>
      </p:ext>
    </p:extLst>
  </p:cSld>
  <p:clrMapOvr>
    <a:masterClrMapping/>
  </p:clrMapOvr>
  <mc:AlternateContent xmlns:mc="http://schemas.openxmlformats.org/markup-compatibility/2006">
    <mc:Choice xmlns:p14="http://schemas.microsoft.com/office/powerpoint/2010/main" Requires="p14">
      <p:transition spd="slow" p14:dur="2000" advTm="15623"/>
    </mc:Choice>
    <mc:Fallback>
      <p:transition spd="slow" advTm="156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6">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rgbClr val="47B665"/>
          </a:solidFill>
          <a:ln w="38100" cap="rnd">
            <a:solidFill>
              <a:srgbClr val="47B66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9216310-8246-219F-8064-EFE3DE91D95F}"/>
              </a:ext>
            </a:extLst>
          </p:cNvPr>
          <p:cNvSpPr>
            <a:spLocks noGrp="1"/>
          </p:cNvSpPr>
          <p:nvPr>
            <p:ph idx="1"/>
          </p:nvPr>
        </p:nvSpPr>
        <p:spPr>
          <a:xfrm>
            <a:off x="836676" y="2008897"/>
            <a:ext cx="10515600" cy="4251960"/>
          </a:xfrm>
        </p:spPr>
        <p:txBody>
          <a:bodyPr>
            <a:normAutofit/>
          </a:bodyPr>
          <a:lstStyle/>
          <a:p>
            <a:pPr marL="0" indent="0" algn="ctr">
              <a:buNone/>
            </a:pPr>
            <a:r>
              <a:rPr lang="en-GB" sz="9600" dirty="0"/>
              <a:t>Thanks for Listening </a:t>
            </a:r>
          </a:p>
        </p:txBody>
      </p:sp>
    </p:spTree>
    <p:extLst>
      <p:ext uri="{BB962C8B-B14F-4D97-AF65-F5344CB8AC3E}">
        <p14:creationId xmlns:p14="http://schemas.microsoft.com/office/powerpoint/2010/main" val="2781224407"/>
      </p:ext>
    </p:extLst>
  </p:cSld>
  <p:clrMapOvr>
    <a:masterClrMapping/>
  </p:clrMapOvr>
</p:sld>
</file>

<file path=ppt/theme/theme1.xml><?xml version="1.0" encoding="utf-8"?>
<a:theme xmlns:a="http://schemas.openxmlformats.org/drawingml/2006/main" name="SketchyVTI">
  <a:themeElements>
    <a:clrScheme name="AnalogousFromRegularSeedRightStep">
      <a:dk1>
        <a:srgbClr val="000000"/>
      </a:dk1>
      <a:lt1>
        <a:srgbClr val="FFFFFF"/>
      </a:lt1>
      <a:dk2>
        <a:srgbClr val="1D2733"/>
      </a:dk2>
      <a:lt2>
        <a:srgbClr val="E8E2E6"/>
      </a:lt2>
      <a:accent1>
        <a:srgbClr val="47B665"/>
      </a:accent1>
      <a:accent2>
        <a:srgbClr val="3BB18C"/>
      </a:accent2>
      <a:accent3>
        <a:srgbClr val="4AB0BC"/>
      </a:accent3>
      <a:accent4>
        <a:srgbClr val="3B74B1"/>
      </a:accent4>
      <a:accent5>
        <a:srgbClr val="4D54C3"/>
      </a:accent5>
      <a:accent6>
        <a:srgbClr val="653BB1"/>
      </a:accent6>
      <a:hlink>
        <a:srgbClr val="BF3F9C"/>
      </a:hlink>
      <a:folHlink>
        <a:srgbClr val="7F7F7F"/>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TC103457464[[fn=Dividend]]</Template>
  <TotalTime>242</TotalTime>
  <Words>599</Words>
  <Application>Microsoft Office PowerPoint</Application>
  <PresentationFormat>Widescreen</PresentationFormat>
  <Paragraphs>58</Paragraphs>
  <Slides>8</Slides>
  <Notes>4</Notes>
  <HiddenSlides>0</HiddenSlides>
  <MMClips>7</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Aptos</vt:lpstr>
      <vt:lpstr>Arial</vt:lpstr>
      <vt:lpstr>Calibri</vt:lpstr>
      <vt:lpstr>Söhne</vt:lpstr>
      <vt:lpstr>The Hand Bold</vt:lpstr>
      <vt:lpstr>The Serif Hand Black</vt:lpstr>
      <vt:lpstr>The Serif Hand Black (Headings)</vt:lpstr>
      <vt:lpstr>Trebuchet MS</vt:lpstr>
      <vt:lpstr>SketchyVTI</vt:lpstr>
      <vt:lpstr>Analysis of Alcohol-Attributed Mortality in the United States (2015-2019)</vt:lpstr>
      <vt:lpstr>Introduction </vt:lpstr>
      <vt:lpstr>Data and Methodology</vt:lpstr>
      <vt:lpstr>Findings - Demographic and Geographic Insights</vt:lpstr>
      <vt:lpstr>Findings - Causes and Conditions</vt:lpstr>
      <vt:lpstr>Implications and Recommendations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Deborah Adedigba</dc:creator>
  <cp:lastModifiedBy>Deborah Adedigba</cp:lastModifiedBy>
  <cp:revision>53</cp:revision>
  <dcterms:created xsi:type="dcterms:W3CDTF">2024-05-05T08:48:39Z</dcterms:created>
  <dcterms:modified xsi:type="dcterms:W3CDTF">2024-05-05T14:39:01Z</dcterms:modified>
</cp:coreProperties>
</file>

<file path=docProps/thumbnail.jpeg>
</file>